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9" r:id="rId13"/>
    <p:sldId id="271" r:id="rId14"/>
    <p:sldId id="266" r:id="rId15"/>
    <p:sldId id="267" r:id="rId16"/>
    <p:sldId id="268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64537A10-F225-49FC-8CF8-9ABFC6A1A46A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B12B1E1-0CC9-4001-AF29-311593934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54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37A10-F225-49FC-8CF8-9ABFC6A1A46A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B1E1-0CC9-4001-AF29-311593934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106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37A10-F225-49FC-8CF8-9ABFC6A1A46A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B1E1-0CC9-4001-AF29-311593934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37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37A10-F225-49FC-8CF8-9ABFC6A1A46A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B1E1-0CC9-4001-AF29-311593934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981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37A10-F225-49FC-8CF8-9ABFC6A1A46A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B1E1-0CC9-4001-AF29-311593934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349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37A10-F225-49FC-8CF8-9ABFC6A1A46A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B1E1-0CC9-4001-AF29-311593934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402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37A10-F225-49FC-8CF8-9ABFC6A1A46A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B1E1-0CC9-4001-AF29-311593934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110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64537A10-F225-49FC-8CF8-9ABFC6A1A46A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B1E1-0CC9-4001-AF29-311593934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9039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64537A10-F225-49FC-8CF8-9ABFC6A1A46A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B1E1-0CC9-4001-AF29-311593934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795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37A10-F225-49FC-8CF8-9ABFC6A1A46A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B1E1-0CC9-4001-AF29-311593934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027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37A10-F225-49FC-8CF8-9ABFC6A1A46A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B1E1-0CC9-4001-AF29-311593934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429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37A10-F225-49FC-8CF8-9ABFC6A1A46A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B1E1-0CC9-4001-AF29-311593934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140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37A10-F225-49FC-8CF8-9ABFC6A1A46A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B1E1-0CC9-4001-AF29-311593934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260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37A10-F225-49FC-8CF8-9ABFC6A1A46A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B1E1-0CC9-4001-AF29-311593934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642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37A10-F225-49FC-8CF8-9ABFC6A1A46A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B1E1-0CC9-4001-AF29-311593934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626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37A10-F225-49FC-8CF8-9ABFC6A1A46A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B1E1-0CC9-4001-AF29-311593934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28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37A10-F225-49FC-8CF8-9ABFC6A1A46A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B1E1-0CC9-4001-AF29-311593934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4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4537A10-F225-49FC-8CF8-9ABFC6A1A46A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B12B1E1-0CC9-4001-AF29-311593934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176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421BA3-AE1E-4B65-BB81-6188D04864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3264" y="1437881"/>
            <a:ext cx="8825658" cy="32734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ВОЗМОЖНОСТИ ИНДИВИДУАЛИЗАЦИИ ОБРАЗОВАТЕЛЬНОГО ПРОЦЕССА В ПОВЫШЕНИИ КАЧЕСТВА ОБРАЗОВАНИЯ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5D40F4F-3995-40F6-B1FA-4169B5C9D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59383"/>
            <a:ext cx="9144000" cy="1309672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dirty="0"/>
              <a:t>ПЕДАГОГИЧЕСКИЙ СОВЕТ В РАМКАХ </a:t>
            </a:r>
          </a:p>
          <a:p>
            <a:pPr algn="r"/>
            <a:r>
              <a:rPr lang="ru-RU" dirty="0"/>
              <a:t>РАБОТЫ РЕГИОНАЛЬНОЙ БАЗОВОЙ ПЛОЩАДКИ</a:t>
            </a:r>
          </a:p>
          <a:p>
            <a:pPr algn="r"/>
            <a:r>
              <a:rPr lang="ru-RU" dirty="0" err="1"/>
              <a:t>Гпоу</a:t>
            </a:r>
            <a:r>
              <a:rPr lang="ru-RU" dirty="0"/>
              <a:t> </a:t>
            </a:r>
            <a:r>
              <a:rPr lang="ru-RU" dirty="0" err="1"/>
              <a:t>яо</a:t>
            </a:r>
            <a:r>
              <a:rPr lang="ru-RU" dirty="0"/>
              <a:t> Рыбинский полиграфический колледж </a:t>
            </a:r>
          </a:p>
          <a:p>
            <a:pPr algn="r"/>
            <a:r>
              <a:rPr lang="ru-RU" dirty="0"/>
              <a:t>28.09.2023 </a:t>
            </a:r>
          </a:p>
        </p:txBody>
      </p:sp>
    </p:spTree>
    <p:extLst>
      <p:ext uri="{BB962C8B-B14F-4D97-AF65-F5344CB8AC3E}">
        <p14:creationId xmlns:p14="http://schemas.microsoft.com/office/powerpoint/2010/main" val="3766011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1F42E3-9DDD-4540-A161-37446F920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817" y="973667"/>
            <a:ext cx="10067109" cy="872549"/>
          </a:xfrm>
        </p:spPr>
        <p:txBody>
          <a:bodyPr/>
          <a:lstStyle/>
          <a:p>
            <a:pPr algn="ctr"/>
            <a:r>
              <a:rPr lang="ru-RU" dirty="0"/>
              <a:t>Педагогические условия индивидуализации образовательного процесса: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F99BB6-BCC2-4C29-952A-A73E49F8B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400" dirty="0"/>
              <a:t>целевая ориентация на одновременное развитие компетентности и личности обучающегося;</a:t>
            </a:r>
          </a:p>
          <a:p>
            <a:r>
              <a:rPr lang="ru-RU" altLang="ru-RU" sz="2400" dirty="0"/>
              <a:t>стимулирование креативности обучающегося и поддержка его стремления к самостоятельной образовательной деятельности; </a:t>
            </a:r>
          </a:p>
          <a:p>
            <a:r>
              <a:rPr lang="ru-RU" altLang="ru-RU" sz="2400" dirty="0"/>
              <a:t>обеспечение субъект-субъектного взаимодействия участников образовательного процесса.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5652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Частные технологии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3780" y="2426519"/>
            <a:ext cx="9699859" cy="3875958"/>
          </a:xfrm>
        </p:spPr>
        <p:txBody>
          <a:bodyPr>
            <a:noAutofit/>
          </a:bodyPr>
          <a:lstStyle/>
          <a:p>
            <a:r>
              <a:rPr lang="ru-RU" sz="2400" dirty="0"/>
              <a:t>Технологии развития сфер индивидуальности </a:t>
            </a:r>
            <a:r>
              <a:rPr lang="ru-RU" sz="2400" dirty="0" smtClean="0"/>
              <a:t>студента </a:t>
            </a:r>
            <a:r>
              <a:rPr lang="ru-RU" sz="2400" dirty="0"/>
              <a:t>с учетом разных видов  и сфер деятельности</a:t>
            </a:r>
          </a:p>
          <a:p>
            <a:r>
              <a:rPr lang="ru-RU" sz="2400" dirty="0"/>
              <a:t>Технологии целеполагания</a:t>
            </a:r>
          </a:p>
          <a:p>
            <a:r>
              <a:rPr lang="ru-RU" sz="2400" dirty="0"/>
              <a:t>Технологии организации аналитической и рефлексивной деятельности</a:t>
            </a:r>
          </a:p>
          <a:p>
            <a:r>
              <a:rPr lang="ru-RU" sz="2400" dirty="0"/>
              <a:t>Технологии формирования УУД</a:t>
            </a:r>
          </a:p>
          <a:p>
            <a:r>
              <a:rPr lang="ru-RU" sz="2400" dirty="0"/>
              <a:t>Портфолио</a:t>
            </a:r>
          </a:p>
          <a:p>
            <a:r>
              <a:rPr lang="ru-RU" sz="2400" dirty="0"/>
              <a:t>Проектная деятельность </a:t>
            </a:r>
            <a:r>
              <a:rPr lang="ru-RU" sz="2400" dirty="0" smtClean="0"/>
              <a:t>Технология </a:t>
            </a:r>
            <a:r>
              <a:rPr lang="ru-RU" sz="2400" dirty="0"/>
              <a:t>ИОД в разновозрастной </a:t>
            </a:r>
            <a:r>
              <a:rPr lang="ru-RU" sz="2400" dirty="0" smtClean="0"/>
              <a:t>группе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55466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914126"/>
          </a:xfrm>
        </p:spPr>
        <p:txBody>
          <a:bodyPr/>
          <a:lstStyle/>
          <a:p>
            <a:pPr algn="ctr"/>
            <a:r>
              <a:rPr lang="ru-RU" dirty="0"/>
              <a:t>Субъектно-ориентированная технология: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500"/>
            <a:ext cx="9827678" cy="378746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самодиагностика </a:t>
            </a:r>
            <a:r>
              <a:rPr lang="ru-RU" dirty="0"/>
              <a:t>(осознание себя: «Какой я?», «Что я знаю?», «Что я умею?», и наоборот: «Что не знаю?», «Что не умею?» и т.п.);</a:t>
            </a:r>
          </a:p>
          <a:p>
            <a:r>
              <a:rPr lang="ru-RU" dirty="0" smtClean="0"/>
              <a:t>самоанализ </a:t>
            </a:r>
            <a:r>
              <a:rPr lang="ru-RU" dirty="0"/>
              <a:t>(поиск ответов на вопросы: «Что помогло мне добиться положительных результатов и почему?», «Что мешало мне быть более успешным и почему?» и т.п.);</a:t>
            </a:r>
          </a:p>
          <a:p>
            <a:r>
              <a:rPr lang="ru-RU" dirty="0" smtClean="0"/>
              <a:t>самоопределение</a:t>
            </a:r>
            <a:r>
              <a:rPr lang="ru-RU" dirty="0"/>
              <a:t>, постановка целей, задач, определение перспектив, путей их достижения («К чему стремиться и почему?», «Как этого добиться?»);</a:t>
            </a:r>
          </a:p>
          <a:p>
            <a:r>
              <a:rPr lang="ru-RU" dirty="0" smtClean="0"/>
              <a:t>-</a:t>
            </a:r>
            <a:r>
              <a:rPr lang="ru-RU" dirty="0"/>
              <a:t>самореализация (самостоятельный поиск способов решения учащимися поставленных задач, принятие самостоятельных решений);</a:t>
            </a:r>
          </a:p>
          <a:p>
            <a:r>
              <a:rPr lang="ru-RU" dirty="0" smtClean="0"/>
              <a:t>-</a:t>
            </a:r>
            <a:r>
              <a:rPr lang="ru-RU" dirty="0"/>
              <a:t>самооценка (сопоставление достигнутого результата с личным, выявление и обоснование причин успехов и недостатков);</a:t>
            </a:r>
          </a:p>
          <a:p>
            <a:r>
              <a:rPr lang="ru-RU" dirty="0" smtClean="0"/>
              <a:t>-</a:t>
            </a:r>
            <a:r>
              <a:rPr lang="ru-RU" dirty="0"/>
              <a:t>самоутверждение (вывод о целесообразности выбранного пути, поставленных целей и задач, внесение корректив в дальнейшие действия).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0170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Средства индивидуализации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Создание ситуации выбора </a:t>
            </a:r>
          </a:p>
          <a:p>
            <a:r>
              <a:rPr lang="ru-RU" dirty="0" err="1" smtClean="0"/>
              <a:t>Проблематизация</a:t>
            </a:r>
            <a:endParaRPr lang="ru-RU" dirty="0" smtClean="0"/>
          </a:p>
          <a:p>
            <a:r>
              <a:rPr lang="ru-RU" dirty="0" smtClean="0"/>
              <a:t>Самодиагностика </a:t>
            </a:r>
          </a:p>
          <a:p>
            <a:r>
              <a:rPr lang="ru-RU" dirty="0" smtClean="0"/>
              <a:t>Рефлексия </a:t>
            </a:r>
          </a:p>
          <a:p>
            <a:r>
              <a:rPr lang="ru-RU" dirty="0" smtClean="0"/>
              <a:t>Постановка вопроса </a:t>
            </a:r>
          </a:p>
          <a:p>
            <a:r>
              <a:rPr lang="ru-RU" dirty="0" smtClean="0"/>
              <a:t>Постановка цели </a:t>
            </a:r>
          </a:p>
          <a:p>
            <a:r>
              <a:rPr lang="ru-RU" dirty="0" smtClean="0"/>
              <a:t>Индивидуальный образовательный маршрут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1223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9D4603-E909-4D24-9963-F27179051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652" y="903476"/>
            <a:ext cx="8544231" cy="3678356"/>
          </a:xfrm>
        </p:spPr>
        <p:txBody>
          <a:bodyPr/>
          <a:lstStyle/>
          <a:p>
            <a:pPr algn="ctr"/>
            <a:r>
              <a:rPr lang="ru-RU" sz="4800" b="1" dirty="0"/>
              <a:t>ФОРМИРОВАНИЕ </a:t>
            </a:r>
            <a:br>
              <a:rPr lang="ru-RU" sz="4800" b="1" dirty="0"/>
            </a:br>
            <a:r>
              <a:rPr lang="ru-RU" sz="4800" b="1" dirty="0" smtClean="0"/>
              <a:t>ПРОБЛЕМНЫХ ГРУПП </a:t>
            </a:r>
            <a:br>
              <a:rPr lang="ru-RU" sz="4800" b="1" dirty="0" smtClean="0"/>
            </a:br>
            <a:r>
              <a:rPr lang="ru-RU" sz="4800" b="1" dirty="0" smtClean="0"/>
              <a:t>В ХОДЕ РАБОТЫ БАЗОВОЙ ПЛОЩАДКИ</a:t>
            </a:r>
            <a:endParaRPr lang="ru-RU" sz="4800" b="1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EA7EA16-59A8-4FB5-8780-43AB6FAA420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575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4C06BD-995E-40BE-9604-48FA05655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9155995" cy="768046"/>
          </a:xfrm>
        </p:spPr>
        <p:txBody>
          <a:bodyPr/>
          <a:lstStyle/>
          <a:p>
            <a:pPr algn="ctr"/>
            <a:r>
              <a:rPr lang="ru-RU" b="1" dirty="0"/>
              <a:t>НАПРАВЛЕНИЯ РАБОТЫ ГРУПП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41DD07-76EC-43CB-97CB-129353E99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220686"/>
            <a:ext cx="8825659" cy="4119154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2400" dirty="0"/>
              <a:t>Гуманитарные дисциплины</a:t>
            </a:r>
          </a:p>
          <a:p>
            <a:pPr>
              <a:buFont typeface="+mj-lt"/>
              <a:buAutoNum type="arabicPeriod"/>
            </a:pPr>
            <a:r>
              <a:rPr lang="ru-RU" sz="2400" dirty="0"/>
              <a:t>Экономические дисциплины</a:t>
            </a:r>
          </a:p>
          <a:p>
            <a:pPr>
              <a:buFont typeface="+mj-lt"/>
              <a:buAutoNum type="arabicPeriod"/>
            </a:pPr>
            <a:r>
              <a:rPr lang="ru-RU" sz="2400" dirty="0"/>
              <a:t>Информационные </a:t>
            </a:r>
            <a:r>
              <a:rPr lang="ru-RU" sz="2400" dirty="0" smtClean="0"/>
              <a:t>дисциплины</a:t>
            </a:r>
            <a:endParaRPr lang="ru-RU" sz="2400" dirty="0"/>
          </a:p>
          <a:p>
            <a:pPr>
              <a:buFont typeface="+mj-lt"/>
              <a:buAutoNum type="arabicPeriod"/>
            </a:pPr>
            <a:r>
              <a:rPr lang="ru-RU" sz="2400" dirty="0"/>
              <a:t>Общеобразовательные дисциплины</a:t>
            </a:r>
          </a:p>
          <a:p>
            <a:pPr>
              <a:buFont typeface="+mj-lt"/>
              <a:buAutoNum type="arabicPeriod"/>
            </a:pPr>
            <a:r>
              <a:rPr lang="ru-RU" sz="2400" dirty="0"/>
              <a:t>Учебная практика</a:t>
            </a:r>
          </a:p>
          <a:p>
            <a:pPr>
              <a:buFont typeface="+mj-lt"/>
              <a:buAutoNum type="arabicPeriod"/>
            </a:pPr>
            <a:r>
              <a:rPr lang="ru-RU" sz="2400" dirty="0"/>
              <a:t>Технические дисциплины</a:t>
            </a:r>
          </a:p>
          <a:p>
            <a:pPr>
              <a:buFont typeface="+mj-lt"/>
              <a:buAutoNum type="arabicPeriod"/>
            </a:pPr>
            <a:r>
              <a:rPr lang="ru-RU" sz="2400" dirty="0"/>
              <a:t>Творческие дисциплины</a:t>
            </a:r>
          </a:p>
          <a:p>
            <a:pPr>
              <a:buFont typeface="+mj-lt"/>
              <a:buAutoNum type="arabicPeriod"/>
            </a:pPr>
            <a:r>
              <a:rPr lang="ru-RU" sz="2400" dirty="0"/>
              <a:t>Иностранные языки</a:t>
            </a:r>
          </a:p>
        </p:txBody>
      </p:sp>
    </p:spTree>
    <p:extLst>
      <p:ext uri="{BB962C8B-B14F-4D97-AF65-F5344CB8AC3E}">
        <p14:creationId xmlns:p14="http://schemas.microsoft.com/office/powerpoint/2010/main" val="3449403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ЗАДАЧИ ПРОБЛЕМНЫХ ГРУПП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23165"/>
            <a:ext cx="9542543" cy="3836628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Разработка индивидуальных образовательных маршрутов в рамках одной дисциплины, модуля или занятия.</a:t>
            </a:r>
          </a:p>
          <a:p>
            <a:r>
              <a:rPr lang="ru-RU" sz="2400" dirty="0" smtClean="0"/>
              <a:t>Разработка отдельных элементов занятия.</a:t>
            </a:r>
          </a:p>
          <a:p>
            <a:r>
              <a:rPr lang="ru-RU" sz="2400" dirty="0" smtClean="0"/>
              <a:t>Подготовка публикации по теме работы группы  в течении учебного года.</a:t>
            </a:r>
          </a:p>
          <a:p>
            <a:r>
              <a:rPr lang="ru-RU" sz="2400" dirty="0" smtClean="0"/>
              <a:t>Подготовка и выступление на семинаре и конференции по теме работы группы согласно плану работы базовой площадки.</a:t>
            </a:r>
          </a:p>
          <a:p>
            <a:r>
              <a:rPr lang="ru-RU" sz="2400" dirty="0" smtClean="0"/>
              <a:t>Обмен опытом с коллегами из других групп.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66514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ПРОЕКТ ПОСТАНОВЛЕНИЯ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517058"/>
            <a:ext cx="8825659" cy="350274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Продолжать </a:t>
            </a:r>
            <a:r>
              <a:rPr lang="ru-RU" sz="2400" dirty="0"/>
              <a:t>работу базовой площадки.</a:t>
            </a:r>
          </a:p>
          <a:p>
            <a:r>
              <a:rPr lang="ru-RU" sz="2400" dirty="0" smtClean="0"/>
              <a:t>Утвердить </a:t>
            </a:r>
            <a:r>
              <a:rPr lang="ru-RU" sz="2400" dirty="0"/>
              <a:t>состав проблемных групп.</a:t>
            </a:r>
          </a:p>
          <a:p>
            <a:r>
              <a:rPr lang="ru-RU" sz="2400" dirty="0" smtClean="0"/>
              <a:t>Утвердить </a:t>
            </a:r>
            <a:r>
              <a:rPr lang="ru-RU" sz="2400" dirty="0"/>
              <a:t>задачи работы проблемных групп.</a:t>
            </a:r>
          </a:p>
          <a:p>
            <a:r>
              <a:rPr lang="ru-RU" sz="2400" dirty="0" smtClean="0"/>
              <a:t>Учитывать </a:t>
            </a:r>
            <a:r>
              <a:rPr lang="ru-RU" sz="2400" dirty="0"/>
              <a:t>участие педагогов в работе базовой площадки при премировании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65443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007F30-A1EC-404A-BBDF-40D202932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076" y="816352"/>
            <a:ext cx="8761413" cy="1002616"/>
          </a:xfrm>
        </p:spPr>
        <p:txBody>
          <a:bodyPr/>
          <a:lstStyle/>
          <a:p>
            <a:pPr algn="ctr"/>
            <a:r>
              <a:rPr lang="ru-RU" b="1" dirty="0"/>
              <a:t>ПЛАН </a:t>
            </a:r>
            <a:r>
              <a:rPr lang="ru-RU" b="1" dirty="0" smtClean="0"/>
              <a:t>РАБОТЫ</a:t>
            </a:r>
            <a:r>
              <a:rPr lang="en-US" b="1" dirty="0" smtClean="0"/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ПЕДАГОГИЧЕСКОГО СОВЕТА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19B467-B106-4EB7-A4CD-C1A8C7315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AutoNum type="arabicPeriod"/>
            </a:pPr>
            <a:r>
              <a:rPr lang="ru-RU" sz="2400" dirty="0"/>
              <a:t>Доклад «Индивидуализация образовательного процесса: сущность, принципы, методы» - старший методист М.А. </a:t>
            </a:r>
            <a:r>
              <a:rPr lang="ru-RU" sz="2400" dirty="0" err="1"/>
              <a:t>Варзанова</a:t>
            </a:r>
            <a:r>
              <a:rPr lang="ru-RU" sz="2400" dirty="0"/>
              <a:t>. </a:t>
            </a:r>
          </a:p>
          <a:p>
            <a:pPr>
              <a:buAutoNum type="arabicPeriod"/>
            </a:pPr>
            <a:r>
              <a:rPr lang="ru-RU" sz="2400" dirty="0"/>
              <a:t>Доклад «</a:t>
            </a:r>
            <a:r>
              <a:rPr lang="ru-RU" sz="2400" dirty="0" smtClean="0"/>
              <a:t>Психологические </a:t>
            </a:r>
            <a:r>
              <a:rPr lang="ru-RU" sz="2400" dirty="0"/>
              <a:t>основы индивидуализации образовательного процесса» – педагог-психолог Ю.Б. </a:t>
            </a:r>
            <a:r>
              <a:rPr lang="ru-RU" sz="2400" dirty="0" err="1"/>
              <a:t>Веникова</a:t>
            </a:r>
            <a:r>
              <a:rPr lang="ru-RU" sz="2400" dirty="0"/>
              <a:t>.</a:t>
            </a:r>
          </a:p>
          <a:p>
            <a:pPr>
              <a:buAutoNum type="arabicPeriod"/>
            </a:pPr>
            <a:r>
              <a:rPr lang="ru-RU" sz="2400" dirty="0"/>
              <a:t>Опыт индивидуализации образовательного процесса – старший методист М.А. </a:t>
            </a:r>
            <a:r>
              <a:rPr lang="ru-RU" sz="2400" dirty="0" err="1"/>
              <a:t>Варзанова</a:t>
            </a:r>
            <a:r>
              <a:rPr lang="ru-RU" sz="2400" dirty="0"/>
              <a:t>.</a:t>
            </a:r>
          </a:p>
          <a:p>
            <a:pPr>
              <a:buAutoNum type="arabicPeriod"/>
            </a:pPr>
            <a:r>
              <a:rPr lang="ru-RU" sz="2400" dirty="0"/>
              <a:t>Формирование </a:t>
            </a:r>
            <a:r>
              <a:rPr lang="ru-RU" sz="2400" dirty="0" smtClean="0"/>
              <a:t>проблемных групп базовой площадки. </a:t>
            </a:r>
            <a:endParaRPr lang="ru-RU" sz="2400" dirty="0"/>
          </a:p>
          <a:p>
            <a:pPr>
              <a:buAutoNum type="arabicPeriod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2027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73EB0B-A0F3-4C31-83EB-479AB0063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ИНДИВИДУАЛИЗАЦИЯ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973DCF-C8DB-47E6-B749-A67B3A6DF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579586"/>
          </a:xfrm>
        </p:spPr>
        <p:txBody>
          <a:bodyPr>
            <a:noAutofit/>
          </a:bodyPr>
          <a:lstStyle/>
          <a:p>
            <a:r>
              <a:rPr lang="ru-RU" sz="2400" dirty="0"/>
              <a:t>процесс становления индивидуальности</a:t>
            </a:r>
          </a:p>
          <a:p>
            <a:r>
              <a:rPr lang="ru-RU" sz="2400" dirty="0"/>
              <a:t>преобразовательная деятельность человека по позитивному изменению своего внутреннего  мира с целью самореализации</a:t>
            </a:r>
          </a:p>
          <a:p>
            <a:r>
              <a:rPr lang="ru-RU" sz="2400" dirty="0"/>
              <a:t>самостоятельная деятельность    обучающегося, направленная на реализацию индивидуальных устремлений, выработку жизненной стратегии, осознанное подчинение своих сил поставленной цели</a:t>
            </a:r>
          </a:p>
        </p:txBody>
      </p:sp>
    </p:spTree>
    <p:extLst>
      <p:ext uri="{BB962C8B-B14F-4D97-AF65-F5344CB8AC3E}">
        <p14:creationId xmlns:p14="http://schemas.microsoft.com/office/powerpoint/2010/main" val="2905815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56CABC-8C5C-4E8B-B8EE-05650E30A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Индивидуализация – внешняя сторона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31FC9E-E9B0-4F65-9679-78E6DEF9D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Адаптация </a:t>
            </a:r>
            <a:r>
              <a:rPr lang="ru-RU" sz="2400" dirty="0"/>
              <a:t>содержания  и форм учебного процесса к индивидуальным особенностям  обучающегося;</a:t>
            </a:r>
          </a:p>
          <a:p>
            <a:r>
              <a:rPr lang="ru-RU" sz="2400" dirty="0"/>
              <a:t>	</a:t>
            </a:r>
            <a:r>
              <a:rPr lang="ru-RU" sz="2400" dirty="0" smtClean="0"/>
              <a:t>Оказание </a:t>
            </a:r>
            <a:r>
              <a:rPr lang="ru-RU" sz="2400" dirty="0"/>
              <a:t>поддержки ребенку с целью развития его индивидуальности (сопровождение)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710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82DC86-523E-4FDB-A105-368BB2ACC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Индивидуализация –внутренняя сторона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04B04A-2319-483B-AB70-0A4DDB424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9247575" cy="3416300"/>
          </a:xfrm>
        </p:spPr>
        <p:txBody>
          <a:bodyPr>
            <a:normAutofit/>
          </a:bodyPr>
          <a:lstStyle/>
          <a:p>
            <a:r>
              <a:rPr lang="ru-RU" sz="2400" dirty="0"/>
              <a:t>Самостоятельная деятельность    обучающегося, направленная на реализацию индивидуальных устремлений, выработку жизненной стратегии, осознанное подчинение своих сил поставленной </a:t>
            </a:r>
            <a:r>
              <a:rPr lang="ru-RU" sz="2400" dirty="0" smtClean="0"/>
              <a:t>цели.</a:t>
            </a:r>
          </a:p>
          <a:p>
            <a:r>
              <a:rPr lang="ru-RU" sz="2400" dirty="0" smtClean="0"/>
              <a:t>Осознанное подчинение своих сил, поставленной цели.</a:t>
            </a:r>
          </a:p>
          <a:p>
            <a:r>
              <a:rPr lang="ru-RU" sz="2400" dirty="0" smtClean="0"/>
              <a:t>Принятие самостоятельных решений.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86163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658B22-DF73-4B3F-BA37-1A71AABCE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ПРИНЦИПЫ ИНДИВИДУАЛИЗАЦИИ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146CE5-7BA6-447A-86AB-7376864CE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9109923" cy="3416300"/>
          </a:xfrm>
        </p:spPr>
        <p:txBody>
          <a:bodyPr>
            <a:normAutofit/>
          </a:bodyPr>
          <a:lstStyle/>
          <a:p>
            <a:r>
              <a:rPr lang="ru-RU" altLang="ru-RU" sz="2400" i="1" dirty="0"/>
              <a:t>Принцип динамичности и вариативности</a:t>
            </a:r>
            <a:r>
              <a:rPr lang="ru-RU" altLang="ru-RU" sz="2400" dirty="0"/>
              <a:t> обусловлен необходимостью создания многообразия ситуаций выбора, гибкого и мобильного реагирования педагога на постоянно изменяющиеся в образовательном процессе ситуации и запросы обучающихся.</a:t>
            </a:r>
          </a:p>
        </p:txBody>
      </p:sp>
    </p:spTree>
    <p:extLst>
      <p:ext uri="{BB962C8B-B14F-4D97-AF65-F5344CB8AC3E}">
        <p14:creationId xmlns:p14="http://schemas.microsoft.com/office/powerpoint/2010/main" val="1312066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52D1C5-1B34-4FA4-910C-83981C93F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ПРИНЦИПЫ ИНДИВИДУАЛИЗАЦИИ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F4DAEE-9E0A-4C84-AA6D-CC741613A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altLang="ru-RU" sz="2400" dirty="0"/>
              <a:t>Принцип стимулирования самостоятельности обучающегося и мотивационного обеспечения его индивидуальной образовательной деятельности </a:t>
            </a:r>
          </a:p>
        </p:txBody>
      </p:sp>
    </p:spTree>
    <p:extLst>
      <p:ext uri="{BB962C8B-B14F-4D97-AF65-F5344CB8AC3E}">
        <p14:creationId xmlns:p14="http://schemas.microsoft.com/office/powerpoint/2010/main" val="3246658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475770-75B9-4698-A058-6C3AE6682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ПРИНЦИПЫ ИНДИВИДУАЛИЗАЦИИ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B22913-52EE-4060-83B0-BA1CADCB9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9149252" cy="3416300"/>
          </a:xfrm>
        </p:spPr>
        <p:txBody>
          <a:bodyPr/>
          <a:lstStyle/>
          <a:p>
            <a:r>
              <a:rPr lang="ru-RU" sz="2400" dirty="0"/>
              <a:t>Принцип позитивной перспективы и самоактуализации означает определение </a:t>
            </a:r>
            <a:r>
              <a:rPr lang="ru-RU" sz="2400" dirty="0" smtClean="0"/>
              <a:t>обучаю</a:t>
            </a:r>
            <a:r>
              <a:rPr lang="ru-RU" sz="2400" dirty="0"/>
              <a:t>щ</a:t>
            </a:r>
            <a:r>
              <a:rPr lang="ru-RU" sz="2400" dirty="0" smtClean="0"/>
              <a:t>имся </a:t>
            </a:r>
            <a:r>
              <a:rPr lang="ru-RU" sz="2400" dirty="0"/>
              <a:t>осознанных перспектив на основе его представления о себе в настоящем и будущем, формирование системы привлекательных и реальных целей.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0187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4EC1AB-1A7C-4F0C-A770-A2447CA83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ПРИНЦИПЫ ИНДИВИДУАЛИЗАЦИИ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1A75DE-22D6-4579-8055-B7FA742CD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Обеспечение свободы выбора и самоопределения;</a:t>
            </a:r>
          </a:p>
          <a:p>
            <a:r>
              <a:rPr lang="ru-RU" sz="2400" dirty="0"/>
              <a:t>Опора на положительное в </a:t>
            </a:r>
            <a:r>
              <a:rPr lang="ru-RU" sz="2400" dirty="0" smtClean="0"/>
              <a:t>студенте, </a:t>
            </a:r>
            <a:r>
              <a:rPr lang="ru-RU" sz="2400" dirty="0"/>
              <a:t>создание ситуации успеха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56646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Другая 1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Совет директоров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393</TotalTime>
  <Words>584</Words>
  <Application>Microsoft Office PowerPoint</Application>
  <PresentationFormat>Широкоэкранный</PresentationFormat>
  <Paragraphs>77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Совет директоров</vt:lpstr>
      <vt:lpstr>ВОЗМОЖНОСТИ ИНДИВИДУАЛИЗАЦИИ ОБРАЗОВАТЕЛЬНОГО ПРОЦЕССА В ПОВЫШЕНИИ КАЧЕСТВА ОБРАЗОВАНИЯ</vt:lpstr>
      <vt:lpstr>ПЛАН РАБОТЫ  ПЕДАГОГИЧЕСКОГО СОВЕТА</vt:lpstr>
      <vt:lpstr>ИНДИВИДУАЛИЗАЦИЯ</vt:lpstr>
      <vt:lpstr>Индивидуализация – внешняя сторона</vt:lpstr>
      <vt:lpstr>Индивидуализация –внутренняя сторона</vt:lpstr>
      <vt:lpstr>ПРИНЦИПЫ ИНДИВИДУАЛИЗАЦИИ</vt:lpstr>
      <vt:lpstr>ПРИНЦИПЫ ИНДИВИДУАЛИЗАЦИИ</vt:lpstr>
      <vt:lpstr>ПРИНЦИПЫ ИНДИВИДУАЛИЗАЦИИ</vt:lpstr>
      <vt:lpstr>ПРИНЦИПЫ ИНДИВИДУАЛИЗАЦИИ</vt:lpstr>
      <vt:lpstr>Педагогические условия индивидуализации образовательного процесса:</vt:lpstr>
      <vt:lpstr>Частные технологии</vt:lpstr>
      <vt:lpstr>Субъектно-ориентированная технология:</vt:lpstr>
      <vt:lpstr>Средства индивидуализации</vt:lpstr>
      <vt:lpstr>ФОРМИРОВАНИЕ  ПРОБЛЕМНЫХ ГРУПП  В ХОДЕ РАБОТЫ БАЗОВОЙ ПЛОЩАДКИ</vt:lpstr>
      <vt:lpstr>НАПРАВЛЕНИЯ РАБОТЫ ГРУПП</vt:lpstr>
      <vt:lpstr>ЗАДАЧИ ПРОБЛЕМНЫХ ГРУПП</vt:lpstr>
      <vt:lpstr>ПРОЕКТ ПОСТАНОВЛЕНИЯ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ИНДИВИДУАЛИЗАЦИЯ ОБРАЗОВАТЕЛЬНОГО ПРОЦЕССА</dc:title>
  <dc:creator>Щенникова Мария Александровна</dc:creator>
  <cp:lastModifiedBy>Денес</cp:lastModifiedBy>
  <cp:revision>20</cp:revision>
  <dcterms:created xsi:type="dcterms:W3CDTF">2023-09-27T07:32:37Z</dcterms:created>
  <dcterms:modified xsi:type="dcterms:W3CDTF">2023-09-27T17:17:51Z</dcterms:modified>
</cp:coreProperties>
</file>